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19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1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064468-F6BD-4809-B0D7-858E13109CB8}">
  <a:tblStyle styleId="{91064468-F6BD-4809-B0D7-858E13109C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547" autoAdjust="0"/>
  </p:normalViewPr>
  <p:slideViewPr>
    <p:cSldViewPr snapToGrid="0">
      <p:cViewPr varScale="1">
        <p:scale>
          <a:sx n="73" d="100"/>
          <a:sy n="73" d="100"/>
        </p:scale>
        <p:origin x="9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fc3ef7f22_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3fc3ef7f22_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fd6eb789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fd6eb789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fd6eb7892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3fd6eb7892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fd6eb7892_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fd6eb7892_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-n            - fuzz without instrumentation (non-instrumented mode)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由於白箱需要原始碼使用AFL compiler進行編譯(插樁)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所以需要戴上這個-n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fd6eb7892_6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fd6eb7892_6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-Q使用qemu在模擬的環境下執行無插樁的binary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可以得知有無走到新的路徑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fd6eb7892_6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fd6eb7892_6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fd144e610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fd144e610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fc3ef7f22_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3fc3ef7f22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fc3ef7f22_4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13fc3ef7f22_4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fd6eb789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fd6eb789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eee9a0f0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eee9a0f0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fc3ef7f22_1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fc3ef7f22_1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fd144e610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3fd144e610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fd6eb78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fd6eb78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fd144e61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fd144e61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fd6eb78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fd6eb789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>
  <p:cSld name="標題投影片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4"/>
          <p:cNvPicPr preferRelativeResize="0"/>
          <p:nvPr/>
        </p:nvPicPr>
        <p:blipFill rotWithShape="1">
          <a:blip r:embed="rId2">
            <a:alphaModFix/>
          </a:blip>
          <a:srcRect l="1219" t="1248" r="1219" b="124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 r="84060" b="58225"/>
          <a:stretch/>
        </p:blipFill>
        <p:spPr>
          <a:xfrm>
            <a:off x="708767" y="620078"/>
            <a:ext cx="1580269" cy="142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 t="44456"/>
          <a:stretch/>
        </p:blipFill>
        <p:spPr>
          <a:xfrm>
            <a:off x="708768" y="2182137"/>
            <a:ext cx="10645032" cy="2035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81" y="0"/>
            <a:ext cx="121850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699303" y="619768"/>
            <a:ext cx="108059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699303" y="2080268"/>
            <a:ext cx="10805932" cy="3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1"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1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45699D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-1" y="1"/>
            <a:ext cx="213361" cy="1539240"/>
          </a:xfrm>
          <a:prstGeom prst="rect">
            <a:avLst/>
          </a:prstGeom>
          <a:solidFill>
            <a:srgbClr val="45699D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標題及內容">
  <p:cSld name="1_標題及內容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81" y="0"/>
            <a:ext cx="121850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699303" y="619768"/>
            <a:ext cx="1044711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1"/>
          </p:nvPr>
        </p:nvSpPr>
        <p:spPr>
          <a:xfrm>
            <a:off x="699303" y="2080268"/>
            <a:ext cx="10447117" cy="3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1"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1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標題及內容">
  <p:cSld name="2_標題及內容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/>
          <p:cNvPicPr preferRelativeResize="0"/>
          <p:nvPr/>
        </p:nvPicPr>
        <p:blipFill rotWithShape="1">
          <a:blip r:embed="rId2">
            <a:alphaModFix/>
          </a:blip>
          <a:srcRect l="1919" t="1947" r="1919" b="1946"/>
          <a:stretch/>
        </p:blipFill>
        <p:spPr>
          <a:xfrm>
            <a:off x="0" y="-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1F3864">
              <a:alpha val="8196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699303" y="619768"/>
            <a:ext cx="108059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body" idx="1"/>
          </p:nvPr>
        </p:nvSpPr>
        <p:spPr>
          <a:xfrm>
            <a:off x="699303" y="2080268"/>
            <a:ext cx="10805932" cy="3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b="1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b="1"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b="1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1"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/>
        </p:nvSpPr>
        <p:spPr>
          <a:xfrm>
            <a:off x="771525" y="4443425"/>
            <a:ext cx="103014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900" b="1" dirty="0">
                <a:solidFill>
                  <a:schemeClr val="lt1"/>
                </a:solidFill>
              </a:rPr>
              <a:t>軟體安全-第三組 DFF一站式漏洞檢測工具箱</a:t>
            </a:r>
            <a:endParaRPr sz="2900" b="1" dirty="0">
              <a:solidFill>
                <a:schemeClr val="lt1"/>
              </a:solidFill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3671900" y="5523900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 b="1" dirty="0">
                <a:solidFill>
                  <a:schemeClr val="lt1"/>
                </a:solidFill>
              </a:rPr>
              <a:t>組員：曾厚荃 林祐丞 鄭帆修 吳柏宏</a:t>
            </a:r>
            <a:endParaRPr sz="22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699303" y="2766143"/>
            <a:ext cx="104472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accent1"/>
                </a:solidFill>
              </a:rPr>
              <a:t>Fuzzing線上執行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0C2E899-145E-7687-0D9F-CE29B57E3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514" y="657218"/>
            <a:ext cx="2305050" cy="55435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699303" y="619768"/>
            <a:ext cx="104472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1"/>
                </a:solidFill>
              </a:rPr>
              <a:t>實驗結果</a:t>
            </a:r>
            <a:endParaRPr/>
          </a:p>
        </p:txBody>
      </p:sp>
      <p:sp>
        <p:nvSpPr>
          <p:cNvPr id="168" name="Google Shape;168;p28"/>
          <p:cNvSpPr txBox="1">
            <a:spLocks noGrp="1"/>
          </p:cNvSpPr>
          <p:nvPr>
            <p:ph type="body" idx="1"/>
          </p:nvPr>
        </p:nvSpPr>
        <p:spPr>
          <a:xfrm>
            <a:off x="699303" y="2080268"/>
            <a:ext cx="10447200" cy="3973200"/>
          </a:xfrm>
          <a:prstGeom prst="rect">
            <a:avLst/>
          </a:prstGeom>
          <a:noFill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1.c</a:t>
            </a:r>
            <a:endParaRPr sz="1400" b="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foo(</a:t>
            </a:r>
            <a:r>
              <a:rPr lang="zh-TW" sz="1400" b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*buf) {</a:t>
            </a:r>
            <a:endParaRPr sz="1400" b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400" b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(buf[</a:t>
            </a:r>
            <a:r>
              <a:rPr lang="zh-TW" sz="1400" b="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== </a:t>
            </a:r>
            <a:r>
              <a:rPr lang="zh-TW" sz="1400" b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400" b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1400" b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(buf[</a:t>
            </a:r>
            <a:r>
              <a:rPr lang="zh-TW" sz="1400" b="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!= </a:t>
            </a:r>
            <a:r>
              <a:rPr lang="zh-TW" sz="1400" b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'G'</a:t>
            </a: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 b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zh-TW" sz="1400" b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400" b="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1400" b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400" b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strtok(</a:t>
            </a:r>
            <a:r>
              <a:rPr lang="zh-TW" sz="1400" b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"BOOOOM"</a:t>
            </a: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400" b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"O"</a:t>
            </a: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zh-TW" sz="1400" b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Crash</a:t>
            </a:r>
            <a:endParaRPr sz="1400" b="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zh-TW" sz="1400" b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400" b="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400" b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 b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1"/>
          </p:nvPr>
        </p:nvSpPr>
        <p:spPr>
          <a:xfrm>
            <a:off x="5903950" y="2080275"/>
            <a:ext cx="4680600" cy="3973200"/>
          </a:xfrm>
          <a:prstGeom prst="rect">
            <a:avLst/>
          </a:prstGeom>
          <a:noFill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main() {</a:t>
            </a:r>
            <a:endParaRPr sz="1400" b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400" b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buf[</a:t>
            </a:r>
            <a:r>
              <a:rPr lang="zh-TW" sz="1400" b="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400" b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scanf(</a:t>
            </a:r>
            <a:r>
              <a:rPr lang="zh-TW" sz="1400" b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"%20s"</a:t>
            </a: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buf);</a:t>
            </a:r>
            <a:endParaRPr sz="1400" b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400" b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(buf[</a:t>
            </a:r>
            <a:r>
              <a:rPr lang="zh-TW" sz="1400" b="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== </a:t>
            </a:r>
            <a:r>
              <a:rPr lang="zh-TW" sz="1400" b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'F'</a:t>
            </a: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400" b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1400" b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(buf[</a:t>
            </a:r>
            <a:r>
              <a:rPr lang="zh-TW" sz="1400" b="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== </a:t>
            </a:r>
            <a:r>
              <a:rPr lang="zh-TW" sz="1400" b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 b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zh-TW" sz="1400" b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foo(buf);</a:t>
            </a:r>
            <a:endParaRPr sz="1400" b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1400" b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endParaRPr sz="1400" b="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zh-TW" sz="1400" b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400" b="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lang="zh-TW" sz="1400" b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endParaRPr sz="1400" b="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1400" b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400" b="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>
            <a:spLocks noGrp="1"/>
          </p:cNvSpPr>
          <p:nvPr>
            <p:ph type="title"/>
          </p:nvPr>
        </p:nvSpPr>
        <p:spPr>
          <a:xfrm>
            <a:off x="699303" y="619768"/>
            <a:ext cx="104472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1"/>
                </a:solidFill>
              </a:rPr>
              <a:t>實驗結果</a:t>
            </a:r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body" idx="1"/>
          </p:nvPr>
        </p:nvSpPr>
        <p:spPr>
          <a:xfrm>
            <a:off x="699303" y="1651897"/>
            <a:ext cx="10447200" cy="1048426"/>
          </a:xfrm>
          <a:prstGeom prst="rect">
            <a:avLst/>
          </a:prstGeom>
          <a:noFill/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dirty="0">
                <a:solidFill>
                  <a:srgbClr val="3F3F3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afl-fuzz </a:t>
            </a:r>
            <a:r>
              <a:rPr lang="zh-TW" sz="1600" b="0" dirty="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-n</a:t>
            </a:r>
            <a:r>
              <a:rPr lang="zh-TW" sz="1600" b="0" dirty="0">
                <a:solidFill>
                  <a:srgbClr val="3F3F3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-i input/ -o output -- ./a.out</a:t>
            </a:r>
            <a:endParaRPr lang="en-US" altLang="zh-TW" sz="1600" b="0" dirty="0">
              <a:solidFill>
                <a:srgbClr val="3F3F3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b="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-n            - fuzz without instrumentation (non-instrumented mode)</a:t>
            </a:r>
          </a:p>
        </p:txBody>
      </p:sp>
      <p:pic>
        <p:nvPicPr>
          <p:cNvPr id="176" name="Google Shape;176;p29"/>
          <p:cNvPicPr preferRelativeResize="0"/>
          <p:nvPr/>
        </p:nvPicPr>
        <p:blipFill rotWithShape="1">
          <a:blip r:embed="rId3">
            <a:alphaModFix/>
          </a:blip>
          <a:srcRect t="8681" b="12541"/>
          <a:stretch/>
        </p:blipFill>
        <p:spPr>
          <a:xfrm>
            <a:off x="1770423" y="2426925"/>
            <a:ext cx="8304954" cy="443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/>
          <p:nvPr/>
        </p:nvSpPr>
        <p:spPr>
          <a:xfrm>
            <a:off x="5625350" y="4157677"/>
            <a:ext cx="2518500" cy="872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>
            <a:spLocks noGrp="1"/>
          </p:cNvSpPr>
          <p:nvPr>
            <p:ph type="title"/>
          </p:nvPr>
        </p:nvSpPr>
        <p:spPr>
          <a:xfrm>
            <a:off x="699303" y="619768"/>
            <a:ext cx="104472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1"/>
                </a:solidFill>
              </a:rPr>
              <a:t>實驗結果</a:t>
            </a:r>
            <a:endParaRPr/>
          </a:p>
        </p:txBody>
      </p:sp>
      <p:sp>
        <p:nvSpPr>
          <p:cNvPr id="183" name="Google Shape;183;p30"/>
          <p:cNvSpPr txBox="1">
            <a:spLocks noGrp="1"/>
          </p:cNvSpPr>
          <p:nvPr>
            <p:ph type="body" idx="1"/>
          </p:nvPr>
        </p:nvSpPr>
        <p:spPr>
          <a:xfrm>
            <a:off x="783565" y="1708793"/>
            <a:ext cx="10447200" cy="3973200"/>
          </a:xfrm>
          <a:prstGeom prst="rect">
            <a:avLst/>
          </a:prstGeom>
          <a:noFill/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50" b="0">
                <a:solidFill>
                  <a:srgbClr val="3F3F3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afl-fuzz </a:t>
            </a:r>
            <a:r>
              <a:rPr lang="zh-TW" sz="1950" b="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-Q</a:t>
            </a:r>
            <a:r>
              <a:rPr lang="zh-TW" sz="1950" b="0">
                <a:solidFill>
                  <a:srgbClr val="3F3F3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-i input/ -o output -- ./a.out</a:t>
            </a:r>
            <a:endParaRPr sz="1950" b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4" name="Google Shape;184;p30"/>
          <p:cNvPicPr preferRelativeResize="0"/>
          <p:nvPr/>
        </p:nvPicPr>
        <p:blipFill rotWithShape="1">
          <a:blip r:embed="rId3">
            <a:alphaModFix/>
          </a:blip>
          <a:srcRect t="7319" b="13466"/>
          <a:stretch/>
        </p:blipFill>
        <p:spPr>
          <a:xfrm>
            <a:off x="1707489" y="2244250"/>
            <a:ext cx="8599369" cy="4613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/>
          <p:nvPr/>
        </p:nvSpPr>
        <p:spPr>
          <a:xfrm>
            <a:off x="5557850" y="4051025"/>
            <a:ext cx="2800500" cy="10002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699303" y="619768"/>
            <a:ext cx="104472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1"/>
                </a:solidFill>
              </a:rPr>
              <a:t>實驗結果</a:t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 rotWithShape="1">
          <a:blip r:embed="rId3">
            <a:alphaModFix/>
          </a:blip>
          <a:srcRect b="79652"/>
          <a:stretch/>
        </p:blipFill>
        <p:spPr>
          <a:xfrm>
            <a:off x="-1" y="3143250"/>
            <a:ext cx="11922524" cy="16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/>
          <p:nvPr/>
        </p:nvSpPr>
        <p:spPr>
          <a:xfrm>
            <a:off x="6271300" y="4063000"/>
            <a:ext cx="1243800" cy="394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D629F1-F5DE-53AD-37D5-47E60761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0070C0"/>
                </a:solidFill>
              </a:rPr>
              <a:t>心得結論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0A36722-87C9-BDA6-7335-ACBB6614B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藉由專案實作回顧課程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找尋資料發想延伸應用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嘗試在一天內完成</a:t>
            </a:r>
            <a:r>
              <a:rPr lang="en-US" altLang="zh-TW" dirty="0"/>
              <a:t>PoC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7223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699303" y="619768"/>
            <a:ext cx="104472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chemeClr val="accent1"/>
                </a:solidFill>
              </a:rPr>
              <a:t>未來</a:t>
            </a:r>
            <a:r>
              <a:rPr lang="zh-TW" altLang="en-US" dirty="0">
                <a:solidFill>
                  <a:schemeClr val="accent1"/>
                </a:solidFill>
              </a:rPr>
              <a:t>工作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body" idx="1"/>
          </p:nvPr>
        </p:nvSpPr>
        <p:spPr>
          <a:xfrm>
            <a:off x="699303" y="1945468"/>
            <a:ext cx="10447200" cy="397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4400" dirty="0">
                <a:solidFill>
                  <a:srgbClr val="0000FF"/>
                </a:solidFill>
              </a:rPr>
              <a:t>D</a:t>
            </a:r>
            <a:r>
              <a:rPr lang="zh-TW" sz="4400" dirty="0"/>
              <a:t>evice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dirty="0"/>
              <a:t>增強cve搜尋能力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altLang="en-US" dirty="0"/>
              <a:t>串接第三方資料庫取得</a:t>
            </a:r>
            <a:r>
              <a:rPr lang="zh-TW" dirty="0"/>
              <a:t>更多裝置特徵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4400" dirty="0">
                <a:solidFill>
                  <a:srgbClr val="0000FF"/>
                </a:solidFill>
              </a:rPr>
              <a:t>F</a:t>
            </a:r>
            <a:r>
              <a:rPr lang="zh-TW" sz="4400" dirty="0"/>
              <a:t>irmware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dirty="0"/>
              <a:t>能適用更多環境的韌體,如arm64等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4400" dirty="0">
                <a:solidFill>
                  <a:srgbClr val="0000FF"/>
                </a:solidFill>
              </a:rPr>
              <a:t>F</a:t>
            </a:r>
            <a:r>
              <a:rPr lang="zh-TW" sz="4400" dirty="0"/>
              <a:t>uzzing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altLang="en-US" dirty="0"/>
              <a:t>完善自動化流程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>
            <a:spLocks noGrp="1"/>
          </p:cNvSpPr>
          <p:nvPr>
            <p:ph type="title"/>
          </p:nvPr>
        </p:nvSpPr>
        <p:spPr>
          <a:xfrm>
            <a:off x="699303" y="619768"/>
            <a:ext cx="108059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zh-TW"/>
              <a:t>Thanks For Listening</a:t>
            </a:r>
            <a:endParaRPr/>
          </a:p>
        </p:txBody>
      </p:sp>
      <p:sp>
        <p:nvSpPr>
          <p:cNvPr id="204" name="Google Shape;204;p33"/>
          <p:cNvSpPr txBox="1">
            <a:spLocks noGrp="1"/>
          </p:cNvSpPr>
          <p:nvPr>
            <p:ph type="title"/>
          </p:nvPr>
        </p:nvSpPr>
        <p:spPr>
          <a:xfrm>
            <a:off x="3833950" y="2168550"/>
            <a:ext cx="4536600" cy="25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zh-TW" sz="8500"/>
              <a:t>Q &amp; A</a:t>
            </a:r>
            <a:endParaRPr sz="85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699303" y="619768"/>
            <a:ext cx="1044711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zh-TW">
                <a:solidFill>
                  <a:srgbClr val="3461AB"/>
                </a:solidFill>
              </a:rPr>
              <a:t>目錄</a:t>
            </a:r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1"/>
          </p:nvPr>
        </p:nvSpPr>
        <p:spPr>
          <a:xfrm>
            <a:off x="699300" y="2080276"/>
            <a:ext cx="10447200" cy="4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3200"/>
              <a:buChar char="●"/>
            </a:pPr>
            <a:r>
              <a:rPr lang="zh-TW" sz="3200" dirty="0">
                <a:solidFill>
                  <a:srgbClr val="3F3F3F"/>
                </a:solidFill>
              </a:rPr>
              <a:t>專題介紹</a:t>
            </a:r>
            <a:endParaRPr sz="3200" dirty="0">
              <a:solidFill>
                <a:srgbClr val="3F3F3F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●"/>
            </a:pPr>
            <a:r>
              <a:rPr lang="zh-TW" sz="3200" dirty="0">
                <a:solidFill>
                  <a:srgbClr val="3F3F3F"/>
                </a:solidFill>
              </a:rPr>
              <a:t>動機</a:t>
            </a:r>
            <a:endParaRPr sz="3200" dirty="0">
              <a:solidFill>
                <a:srgbClr val="3F3F3F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●"/>
            </a:pPr>
            <a:r>
              <a:rPr lang="zh-TW" sz="3200" dirty="0">
                <a:solidFill>
                  <a:srgbClr val="3F3F3F"/>
                </a:solidFill>
              </a:rPr>
              <a:t>DFF檢測工具箱</a:t>
            </a:r>
            <a:endParaRPr lang="en-US" altLang="zh-TW" sz="3200" dirty="0">
              <a:solidFill>
                <a:srgbClr val="3F3F3F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●"/>
            </a:pPr>
            <a:r>
              <a:rPr lang="zh-TW" altLang="en-US" sz="3200" dirty="0">
                <a:solidFill>
                  <a:srgbClr val="3F3F3F"/>
                </a:solidFill>
              </a:rPr>
              <a:t>心得結論</a:t>
            </a:r>
            <a:endParaRPr lang="en-US" altLang="zh-TW" sz="3200" dirty="0">
              <a:solidFill>
                <a:srgbClr val="3F3F3F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●"/>
            </a:pPr>
            <a:r>
              <a:rPr lang="zh-TW" altLang="en-US" sz="3200" dirty="0">
                <a:solidFill>
                  <a:srgbClr val="3F3F3F"/>
                </a:solidFill>
              </a:rPr>
              <a:t>未來工作</a:t>
            </a:r>
            <a:endParaRPr sz="3200" dirty="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699303" y="619768"/>
            <a:ext cx="104472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dirty="0">
                <a:solidFill>
                  <a:srgbClr val="3461AB"/>
                </a:solidFill>
              </a:rPr>
              <a:t>專題介紹──DFF檢測工具箱</a:t>
            </a:r>
            <a:endParaRPr dirty="0">
              <a:solidFill>
                <a:srgbClr val="3461AB"/>
              </a:solidFill>
            </a:endParaRPr>
          </a:p>
        </p:txBody>
      </p:sp>
      <p:graphicFrame>
        <p:nvGraphicFramePr>
          <p:cNvPr id="128" name="Google Shape;128;p21"/>
          <p:cNvGraphicFramePr/>
          <p:nvPr>
            <p:extLst>
              <p:ext uri="{D42A27DB-BD31-4B8C-83A1-F6EECF244321}">
                <p14:modId xmlns:p14="http://schemas.microsoft.com/office/powerpoint/2010/main" val="3018816925"/>
              </p:ext>
            </p:extLst>
          </p:nvPr>
        </p:nvGraphicFramePr>
        <p:xfrm>
          <a:off x="779400" y="2249476"/>
          <a:ext cx="10287000" cy="266305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1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768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4400" b="1" dirty="0">
                          <a:solidFill>
                            <a:srgbClr val="0000FF"/>
                          </a:solidFill>
                          <a:latin typeface="+mj-lt"/>
                        </a:rPr>
                        <a:t>D</a:t>
                      </a:r>
                      <a:r>
                        <a:rPr lang="zh-TW" sz="4400" b="1" dirty="0">
                          <a:solidFill>
                            <a:schemeClr val="dk1"/>
                          </a:solidFill>
                          <a:latin typeface="+mj-lt"/>
                        </a:rPr>
                        <a:t>evice</a:t>
                      </a:r>
                      <a:endParaRPr dirty="0">
                        <a:latin typeface="+mj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4400" b="1" dirty="0">
                          <a:solidFill>
                            <a:schemeClr val="dk1"/>
                          </a:solidFill>
                          <a:latin typeface="+mj-lt"/>
                        </a:rPr>
                        <a:t>版本健檢</a:t>
                      </a:r>
                      <a:endParaRPr dirty="0">
                        <a:latin typeface="+mj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768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4400" b="1">
                          <a:solidFill>
                            <a:srgbClr val="0000FF"/>
                          </a:solidFill>
                          <a:latin typeface="+mj-lt"/>
                        </a:rPr>
                        <a:t>F</a:t>
                      </a:r>
                      <a:r>
                        <a:rPr lang="zh-TW" sz="4400" b="1">
                          <a:solidFill>
                            <a:schemeClr val="dk1"/>
                          </a:solidFill>
                          <a:latin typeface="+mj-lt"/>
                        </a:rPr>
                        <a:t>irmware</a:t>
                      </a:r>
                      <a:endParaRPr>
                        <a:latin typeface="+mj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4400" b="1">
                          <a:solidFill>
                            <a:schemeClr val="dk1"/>
                          </a:solidFill>
                          <a:latin typeface="+mj-lt"/>
                        </a:rPr>
                        <a:t>線上拆解</a:t>
                      </a:r>
                      <a:endParaRPr>
                        <a:latin typeface="+mj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768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4400" b="1" dirty="0">
                          <a:solidFill>
                            <a:srgbClr val="0000FF"/>
                          </a:solidFill>
                          <a:latin typeface="+mj-lt"/>
                        </a:rPr>
                        <a:t>F</a:t>
                      </a:r>
                      <a:r>
                        <a:rPr lang="zh-TW" sz="4400" b="1" dirty="0">
                          <a:solidFill>
                            <a:schemeClr val="dk1"/>
                          </a:solidFill>
                          <a:latin typeface="+mj-lt"/>
                        </a:rPr>
                        <a:t>uzzing</a:t>
                      </a:r>
                      <a:endParaRPr dirty="0">
                        <a:latin typeface="+mj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4400" b="1" dirty="0">
                          <a:solidFill>
                            <a:schemeClr val="dk1"/>
                          </a:solidFill>
                          <a:latin typeface="+mj-lt"/>
                        </a:rPr>
                        <a:t>線上執行</a:t>
                      </a:r>
                      <a:endParaRPr dirty="0">
                        <a:latin typeface="+mj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699303" y="619768"/>
            <a:ext cx="104472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3461AB"/>
                </a:solidFill>
              </a:rPr>
              <a:t>動機</a:t>
            </a:r>
            <a:endParaRPr/>
          </a:p>
        </p:txBody>
      </p:sp>
      <p:graphicFrame>
        <p:nvGraphicFramePr>
          <p:cNvPr id="122" name="Google Shape;122;p20"/>
          <p:cNvGraphicFramePr/>
          <p:nvPr>
            <p:extLst>
              <p:ext uri="{D42A27DB-BD31-4B8C-83A1-F6EECF244321}">
                <p14:modId xmlns:p14="http://schemas.microsoft.com/office/powerpoint/2010/main" val="2636346693"/>
              </p:ext>
            </p:extLst>
          </p:nvPr>
        </p:nvGraphicFramePr>
        <p:xfrm>
          <a:off x="699300" y="2014550"/>
          <a:ext cx="10194000" cy="4396082"/>
        </p:xfrm>
        <a:graphic>
          <a:graphicData uri="http://schemas.openxmlformats.org/drawingml/2006/table">
            <a:tbl>
              <a:tblPr>
                <a:tableStyleId>{91064468-F6BD-4809-B0D7-858E13109CB8}</a:tableStyleId>
              </a:tblPr>
              <a:tblGrid>
                <a:gridCol w="1748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5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12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 dirty="0">
                          <a:solidFill>
                            <a:srgbClr val="00B0F0"/>
                          </a:solidFill>
                        </a:rPr>
                        <a:t>D</a:t>
                      </a:r>
                      <a:r>
                        <a:rPr lang="zh-TW" sz="2400" b="1" dirty="0">
                          <a:solidFill>
                            <a:schemeClr val="dk1"/>
                          </a:solidFill>
                        </a:rPr>
                        <a:t>evice </a:t>
                      </a:r>
                      <a:endParaRPr sz="24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2500" b="1" dirty="0">
                          <a:solidFill>
                            <a:schemeClr val="dk1"/>
                          </a:solidFill>
                        </a:rPr>
                        <a:t>"Had I been pwned"</a:t>
                      </a:r>
                      <a:endParaRPr sz="2500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2500" b="1" dirty="0">
                          <a:solidFill>
                            <a:schemeClr val="dk1"/>
                          </a:solidFill>
                        </a:rPr>
                        <a:t>啟發自個資</a:t>
                      </a:r>
                      <a:r>
                        <a:rPr lang="zh-TW" sz="2500" b="1" dirty="0">
                          <a:solidFill>
                            <a:schemeClr val="dk1"/>
                          </a:solidFill>
                        </a:rPr>
                        <a:t>外洩事件</a:t>
                      </a:r>
                      <a:endParaRPr sz="2500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500" b="1" dirty="0">
                          <a:solidFill>
                            <a:schemeClr val="dk1"/>
                          </a:solidFill>
                        </a:rPr>
                        <a:t>裝置資訊與CVE的資料庫比對</a:t>
                      </a:r>
                      <a:endParaRPr sz="25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577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2400" b="1" dirty="0">
                          <a:solidFill>
                            <a:srgbClr val="00B0F0"/>
                          </a:solidFill>
                        </a:rPr>
                        <a:t>F</a:t>
                      </a:r>
                      <a:r>
                        <a:rPr lang="zh-TW" sz="2400" b="1" dirty="0">
                          <a:solidFill>
                            <a:schemeClr val="dk1"/>
                          </a:solidFill>
                        </a:rPr>
                        <a:t>irmware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500" b="1" dirty="0">
                          <a:solidFill>
                            <a:schemeClr val="dk1"/>
                          </a:solidFill>
                        </a:rPr>
                        <a:t>藉由WebService將環境交給後端</a:t>
                      </a:r>
                      <a:endParaRPr sz="2500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500" b="1" dirty="0">
                          <a:solidFill>
                            <a:schemeClr val="dk1"/>
                          </a:solidFill>
                        </a:rPr>
                        <a:t>實現在任何地方都可以拆</a:t>
                      </a:r>
                      <a:r>
                        <a:rPr lang="zh-TW" altLang="en-US" sz="2500" b="1" dirty="0">
                          <a:solidFill>
                            <a:schemeClr val="dk1"/>
                          </a:solidFill>
                        </a:rPr>
                        <a:t>韌體</a:t>
                      </a:r>
                      <a:endParaRPr sz="25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907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2400" b="1" dirty="0">
                          <a:solidFill>
                            <a:srgbClr val="00B0F0"/>
                          </a:solidFill>
                        </a:rPr>
                        <a:t>F</a:t>
                      </a:r>
                      <a:r>
                        <a:rPr lang="zh-TW" sz="2400" b="1" dirty="0">
                          <a:solidFill>
                            <a:schemeClr val="dk1"/>
                          </a:solidFill>
                        </a:rPr>
                        <a:t>uzzing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500" b="1" dirty="0"/>
                        <a:t>課程中使用白箱進行Fuzzing</a:t>
                      </a:r>
                      <a:endParaRPr sz="2500"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500" b="1" dirty="0"/>
                        <a:t>延伸應用</a:t>
                      </a:r>
                      <a:r>
                        <a:rPr lang="zh-TW" sz="2500" b="1" dirty="0"/>
                        <a:t>在黑箱下</a:t>
                      </a:r>
                      <a:r>
                        <a:rPr lang="zh-TW" sz="2500" b="1" dirty="0">
                          <a:solidFill>
                            <a:schemeClr val="dk1"/>
                          </a:solidFill>
                        </a:rPr>
                        <a:t>解決</a:t>
                      </a:r>
                      <a:r>
                        <a:rPr lang="zh-TW" sz="2500" b="1" dirty="0"/>
                        <a:t>Fuzzing</a:t>
                      </a:r>
                      <a:endParaRPr sz="2500"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500" b="1" dirty="0"/>
                        <a:t>Fuzzing運算資源</a:t>
                      </a:r>
                      <a:r>
                        <a:rPr lang="zh-TW" altLang="en-US" sz="2500" b="1" dirty="0"/>
                        <a:t>適合於</a:t>
                      </a:r>
                      <a:r>
                        <a:rPr lang="zh-TW" sz="2500" b="1" dirty="0"/>
                        <a:t>雲端主機運行</a:t>
                      </a:r>
                      <a:endParaRPr sz="2500" b="1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212" y="0"/>
            <a:ext cx="835157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699303" y="2766143"/>
            <a:ext cx="104472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accent1"/>
                </a:solidFill>
              </a:rPr>
              <a:t>Device版本健檢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112" y="1087225"/>
            <a:ext cx="5069826" cy="468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699303" y="619768"/>
            <a:ext cx="104472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accent1"/>
                </a:solidFill>
              </a:rPr>
              <a:t>實作</a:t>
            </a:r>
            <a:endParaRPr/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EF434D91-3060-025A-EC4E-7340C5346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663" y="267377"/>
            <a:ext cx="4577821" cy="63232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699303" y="2766143"/>
            <a:ext cx="104472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accent1"/>
                </a:solidFill>
              </a:rPr>
              <a:t>IOT Device 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accent1"/>
                </a:solidFill>
              </a:rPr>
              <a:t>Firmware線上拆解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699303" y="619768"/>
            <a:ext cx="104472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accent1"/>
                </a:solidFill>
              </a:rPr>
              <a:t>概念設計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303" y="2298291"/>
            <a:ext cx="6125779" cy="312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F109283-8360-242A-752F-167BD08F1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838" y="0"/>
            <a:ext cx="353166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Times New Roman"/>
        <a:ea typeface="Microsoft YaHei"/>
        <a:cs typeface=""/>
      </a:majorFont>
      <a:minorFont>
        <a:latin typeface="Times New Roman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528</Words>
  <Application>Microsoft Office PowerPoint</Application>
  <PresentationFormat>寬螢幕</PresentationFormat>
  <Paragraphs>85</Paragraphs>
  <Slides>17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0" baseType="lpstr">
      <vt:lpstr>Arial</vt:lpstr>
      <vt:lpstr>Consolas</vt:lpstr>
      <vt:lpstr>Office 佈景主題</vt:lpstr>
      <vt:lpstr>PowerPoint 簡報</vt:lpstr>
      <vt:lpstr>目錄</vt:lpstr>
      <vt:lpstr>專題介紹──DFF檢測工具箱</vt:lpstr>
      <vt:lpstr>動機</vt:lpstr>
      <vt:lpstr>PowerPoint 簡報</vt:lpstr>
      <vt:lpstr>Device版本健檢</vt:lpstr>
      <vt:lpstr>實作</vt:lpstr>
      <vt:lpstr>IOT Device  Firmware線上拆解</vt:lpstr>
      <vt:lpstr>概念設計</vt:lpstr>
      <vt:lpstr>Fuzzing線上執行</vt:lpstr>
      <vt:lpstr>實驗結果</vt:lpstr>
      <vt:lpstr>實驗結果</vt:lpstr>
      <vt:lpstr>實驗結果</vt:lpstr>
      <vt:lpstr>實驗結果</vt:lpstr>
      <vt:lpstr>心得結論</vt:lpstr>
      <vt:lpstr>未來工作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F110156105</cp:lastModifiedBy>
  <cp:revision>1</cp:revision>
  <dcterms:modified xsi:type="dcterms:W3CDTF">2022-07-29T19:05:04Z</dcterms:modified>
</cp:coreProperties>
</file>